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8" r:id="rId3"/>
    <p:sldId id="269" r:id="rId4"/>
    <p:sldId id="273" r:id="rId5"/>
    <p:sldId id="271" r:id="rId6"/>
    <p:sldId id="272" r:id="rId7"/>
    <p:sldId id="275" r:id="rId8"/>
    <p:sldId id="276" r:id="rId9"/>
    <p:sldId id="277" r:id="rId10"/>
    <p:sldId id="274" r:id="rId11"/>
    <p:sldId id="278" r:id="rId12"/>
    <p:sldId id="279" r:id="rId13"/>
    <p:sldId id="282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2" r:id="rId22"/>
    <p:sldId id="294" r:id="rId23"/>
    <p:sldId id="293" r:id="rId24"/>
    <p:sldId id="295" r:id="rId25"/>
    <p:sldId id="296" r:id="rId26"/>
    <p:sldId id="297" r:id="rId27"/>
    <p:sldId id="298" r:id="rId28"/>
    <p:sldId id="300" r:id="rId29"/>
    <p:sldId id="29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98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8" autoAdjust="0"/>
    <p:restoredTop sz="94660"/>
  </p:normalViewPr>
  <p:slideViewPr>
    <p:cSldViewPr snapToGrid="0">
      <p:cViewPr>
        <p:scale>
          <a:sx n="65" d="100"/>
          <a:sy n="65" d="100"/>
        </p:scale>
        <p:origin x="19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jp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6003A-FC15-4453-82A5-C51B83C87F9A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A3A15-4817-43DC-B8CA-1DECE3BED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66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4A90-C16F-2A2C-CC8D-10A9898F4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3613-ED56-31F9-80BF-751F21D05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BAC40-56AA-BCC7-CA68-501A70F6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323F9-7C84-F0F1-9AB1-AFC5F14A8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E4FAC-810E-4B72-3961-168BE25CF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3D93-18EF-CF9A-D2A4-36F94A02E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E2ACF-9DC8-2238-C374-6DC1BB37B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29158-03F9-A940-B953-AFA84F441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C0E6B-C099-64BB-EBDB-1B902F9A8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1977E-1F9C-EF7E-6B4A-92917CC07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0012A7-AED8-30C7-8C03-D3DA7D38C5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CF66C-FAC5-A6B8-59F1-30FEE7097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CD275-4365-EE89-8D6A-F44FFBB00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AB60C-D5E6-0DA3-0953-E1C83376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318C0-174B-8198-3B64-B80C1918C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03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60E3-8303-7599-7B99-C3EC0858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B96C-31EB-F4DD-3414-6A589D068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73346-BF8C-1F55-AD9A-2A3FC9AF4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1F51B-E993-7248-F743-D8F7CEAB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493CDA-407D-ED34-885A-D9B46EFC0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87549-3CC5-B473-B43D-E5119D5F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8DCCB-9A57-BA49-0BF4-1DC419788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1A79E-6A7B-172E-14B5-14B8F037A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E0C83-3195-6983-F4A5-7D1936561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6F512-3752-EBD4-D39D-D347CEFEF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04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6B97-4F42-B28A-ADCA-465DB0B89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DE07D-02F3-8111-6A85-40D7AF1926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5D863-0478-CA3E-7C67-F2B8D2E2B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87734-5BAE-E9CE-0D83-28C65F8F4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84DAD-989F-13B9-92FA-0221A33D5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B06FD-9A1D-B359-45CF-36766BA78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5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1C3D-E6D7-25C6-A3CF-0D5D24ED3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E8373-565B-85EE-8308-0460C0F0C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818298-B7D0-771D-9F1D-5467AD14F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11F02A-4609-3AD9-554B-92CE812582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0604B5-BB80-4E3F-EC56-44C4AFFEF4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BED57F-CA61-6EBB-A781-67F2F223D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9B5038-F4A9-33ED-815D-1FB344F4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E97753-0D96-6FE0-A130-CCAC74885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90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AC5F1-D0C9-EA5A-71A7-D692F32D2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F6A244-BB16-C750-8A7D-54A923321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537206-21C8-6A5A-B72B-CC531BC32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DA297-833B-8864-BEB5-2EFFA1B5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98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8CDD2-6F32-F91D-4EC3-D9CAB9FF2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CBACE-2E12-D9BA-416A-E3388484F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90E3A-5B09-AE53-4983-66690407E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0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9A3F2-D761-B60E-B5AE-B8C316EB4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7C06D-648B-7A4D-828B-831517D95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E2749-FBF2-1718-1FA2-AFAC3BBB4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9685F-9326-01D4-2D71-A8216F0CC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E4BE8-7207-29ED-B6AE-08A67F01B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F0286-8B16-2444-0BCF-0C330328E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39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C795-F9A9-6E0B-1978-0EEFB3868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80A8E-BAA0-0D88-90FC-141A296E0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2DC29-3D75-4832-FEBF-B044BB25B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314F4-1332-B3E2-B20F-F1208634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03A9A-FB31-AABB-4CE5-6BAABBE36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73B182-57CB-D883-E5F3-45FFACF20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26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F26997-68C7-E8AE-1229-3C9DFE4C2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09A22-A288-1F39-D8A8-DD438D5C0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870351-F56E-465D-A8F5-AECF76B94E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E8CBAC-BDFC-4C89-B7EB-15619060B6BE}" type="datetimeFigureOut">
              <a:rPr lang="en-US" smtClean="0"/>
              <a:t>11/1/2024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6F131-FAE8-2570-9988-F894B1555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EFBFD-4A82-B463-CBAB-0675C51276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5C30A2-E272-444D-989A-C42DB7050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002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solution-png/download/36772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05-thank-you-png-clipart" TargetMode="Externa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FP_Satellite_icon.sv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Simple_sine_wave.svg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astronaut-iss-international-space-station-sky-spacewalk-wallpaper-myhvp/download/3840x2160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etail/191682/gps%20gdop%202%20satellites%20goo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road-sign-arrows-arrow-direction-64059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FP_Satellite_icon.sv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3CA9E8-35EA-4974-9B90-DC47C19595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042" y="891652"/>
            <a:ext cx="4412021" cy="3030724"/>
          </a:xfrm>
        </p:spPr>
        <p:txBody>
          <a:bodyPr anchor="b">
            <a:normAutofit/>
          </a:bodyPr>
          <a:lstStyle/>
          <a:p>
            <a:pPr algn="r"/>
            <a:r>
              <a:rPr lang="en-US" sz="3400">
                <a:solidFill>
                  <a:srgbClr val="FFFFFF"/>
                </a:solidFill>
              </a:rPr>
              <a:t>StarAngle: User Orientation Sensing with Beacon Phase Measurements of Multiple Starlink Satellites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C523DD-C576-0909-7C24-CBDDE64BCA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5791" y="4745317"/>
            <a:ext cx="4126272" cy="1375145"/>
          </a:xfrm>
        </p:spPr>
        <p:txBody>
          <a:bodyPr>
            <a:normAutofit/>
          </a:bodyPr>
          <a:lstStyle/>
          <a:p>
            <a:pPr algn="r"/>
            <a:r>
              <a:rPr lang="en-US" sz="1500">
                <a:solidFill>
                  <a:srgbClr val="FFFFFF"/>
                </a:solidFill>
              </a:rPr>
              <a:t>Raghav Rathi and Zhenghao Zhang</a:t>
            </a:r>
          </a:p>
          <a:p>
            <a:pPr algn="r"/>
            <a:r>
              <a:rPr lang="en-US" sz="1500">
                <a:solidFill>
                  <a:srgbClr val="FFFFFF"/>
                </a:solidFill>
              </a:rPr>
              <a:t>Department of Computer Science</a:t>
            </a:r>
          </a:p>
          <a:p>
            <a:pPr algn="r"/>
            <a:r>
              <a:rPr lang="en-US" sz="1500">
                <a:solidFill>
                  <a:srgbClr val="FFFFFF"/>
                </a:solidFill>
              </a:rPr>
              <a:t>Florida State University</a:t>
            </a:r>
          </a:p>
          <a:p>
            <a:pPr algn="r"/>
            <a:r>
              <a:rPr lang="en-US" sz="1500">
                <a:solidFill>
                  <a:srgbClr val="FFFFFF"/>
                </a:solidFill>
              </a:rPr>
              <a:t>USA</a:t>
            </a:r>
          </a:p>
        </p:txBody>
      </p:sp>
      <p:pic>
        <p:nvPicPr>
          <p:cNvPr id="5" name="Picture 4" descr="A logo of a person with a feather&#10;&#10;Description automatically generated">
            <a:extLst>
              <a:ext uri="{FF2B5EF4-FFF2-40B4-BE49-F238E27FC236}">
                <a16:creationId xmlns:a16="http://schemas.microsoft.com/office/drawing/2014/main" id="{6D92B6D6-684C-AB1A-12C9-1431F2AEF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3" r="9096" b="9108"/>
          <a:stretch/>
        </p:blipFill>
        <p:spPr>
          <a:xfrm>
            <a:off x="6096000" y="1188301"/>
            <a:ext cx="5608320" cy="443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56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C44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5D24AC-01A2-DED0-1788-7DC2774D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Challenges</a:t>
            </a:r>
          </a:p>
        </p:txBody>
      </p:sp>
      <p:pic>
        <p:nvPicPr>
          <p:cNvPr id="5" name="Content Placeholder 6" descr="A blue square with white text&#10;&#10;Description automatically generated">
            <a:extLst>
              <a:ext uri="{FF2B5EF4-FFF2-40B4-BE49-F238E27FC236}">
                <a16:creationId xmlns:a16="http://schemas.microsoft.com/office/drawing/2014/main" id="{D5B3CAE1-705A-4A8B-B497-94D6BEB80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2" y="539773"/>
            <a:ext cx="5609492" cy="367421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F07459-2345-B312-3AE7-AC5A2DF0B12E}"/>
              </a:ext>
            </a:extLst>
          </p:cNvPr>
          <p:cNvSpPr txBox="1">
            <a:spLocks/>
          </p:cNvSpPr>
          <p:nvPr/>
        </p:nvSpPr>
        <p:spPr>
          <a:xfrm>
            <a:off x="3377581" y="4409424"/>
            <a:ext cx="8538927" cy="2374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Signal can be very weak (-30 dB)</a:t>
            </a:r>
          </a:p>
          <a:p>
            <a:r>
              <a:rPr lang="en-US" sz="3200" dirty="0"/>
              <a:t>Frequency change due to motion (-4 kHz per second)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1086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7687-1FF9-7E83-35F2-AF6C955E3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StarAngle</a:t>
            </a:r>
            <a:endParaRPr lang="en-US" dirty="0"/>
          </a:p>
        </p:txBody>
      </p:sp>
      <p:pic>
        <p:nvPicPr>
          <p:cNvPr id="5" name="Picture 4" descr="A hand drawing a light bulb&#10;&#10;Description automatically generated">
            <a:extLst>
              <a:ext uri="{FF2B5EF4-FFF2-40B4-BE49-F238E27FC236}">
                <a16:creationId xmlns:a16="http://schemas.microsoft.com/office/drawing/2014/main" id="{2200BECB-CA10-2140-C65F-C26B34D9E8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878881" y="1578952"/>
            <a:ext cx="4752975" cy="4286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0485E8-C3EF-0FA6-21D9-8F6B2C7C0E09}"/>
              </a:ext>
            </a:extLst>
          </p:cNvPr>
          <p:cNvSpPr txBox="1"/>
          <p:nvPr/>
        </p:nvSpPr>
        <p:spPr>
          <a:xfrm>
            <a:off x="6878881" y="5865202"/>
            <a:ext cx="47529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ngall.com/solution-png/download/36772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/3.0/"/>
              </a:rPr>
              <a:t>CC BY-NC</a:t>
            </a:r>
            <a:endParaRPr lang="en-US" sz="900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6866DBBA-60BF-16A2-46FA-DB3884CB0E3D}"/>
              </a:ext>
            </a:extLst>
          </p:cNvPr>
          <p:cNvSpPr/>
          <p:nvPr/>
        </p:nvSpPr>
        <p:spPr>
          <a:xfrm>
            <a:off x="1459523" y="1863964"/>
            <a:ext cx="3698631" cy="110196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Satellite Detection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0E2BFE21-FA17-81C7-3AF3-AC7E4DD3657A}"/>
              </a:ext>
            </a:extLst>
          </p:cNvPr>
          <p:cNvSpPr/>
          <p:nvPr/>
        </p:nvSpPr>
        <p:spPr>
          <a:xfrm>
            <a:off x="1459523" y="3434858"/>
            <a:ext cx="3698631" cy="110196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Phase Measurement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DD6590F4-3D0B-32E1-E3F6-86E717B6F771}"/>
              </a:ext>
            </a:extLst>
          </p:cNvPr>
          <p:cNvSpPr/>
          <p:nvPr/>
        </p:nvSpPr>
        <p:spPr>
          <a:xfrm>
            <a:off x="1459523" y="5005752"/>
            <a:ext cx="3698631" cy="110196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Orientation Estimation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3C6462C-A44B-3E44-B5C9-DE0021F85DF5}"/>
              </a:ext>
            </a:extLst>
          </p:cNvPr>
          <p:cNvSpPr/>
          <p:nvPr/>
        </p:nvSpPr>
        <p:spPr>
          <a:xfrm>
            <a:off x="3100754" y="2965933"/>
            <a:ext cx="480646" cy="46892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4EE7ED62-973C-E632-5119-9D4B5E7609DD}"/>
              </a:ext>
            </a:extLst>
          </p:cNvPr>
          <p:cNvSpPr/>
          <p:nvPr/>
        </p:nvSpPr>
        <p:spPr>
          <a:xfrm>
            <a:off x="3068515" y="4536827"/>
            <a:ext cx="480646" cy="46892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855BFDD-89DF-3BEC-32CF-550D50BB6BC1}"/>
              </a:ext>
            </a:extLst>
          </p:cNvPr>
          <p:cNvSpPr/>
          <p:nvPr/>
        </p:nvSpPr>
        <p:spPr>
          <a:xfrm>
            <a:off x="3068515" y="6107721"/>
            <a:ext cx="480646" cy="468925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22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7F25C4-C293-F2B8-CC66-5D8C00A6D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Satellite Detection</a:t>
            </a:r>
          </a:p>
        </p:txBody>
      </p:sp>
      <p:pic>
        <p:nvPicPr>
          <p:cNvPr id="5" name="Content Placeholder 4" descr="A diagram of a satellite&#10;&#10;Description automatically generated">
            <a:extLst>
              <a:ext uri="{FF2B5EF4-FFF2-40B4-BE49-F238E27FC236}">
                <a16:creationId xmlns:a16="http://schemas.microsoft.com/office/drawing/2014/main" id="{8BB8188E-345F-13E1-B668-3B1228E3E3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421384"/>
            <a:ext cx="7188199" cy="48160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918A98-9AFA-793D-14C9-B87B4606B765}"/>
              </a:ext>
            </a:extLst>
          </p:cNvPr>
          <p:cNvSpPr txBox="1"/>
          <p:nvPr/>
        </p:nvSpPr>
        <p:spPr>
          <a:xfrm>
            <a:off x="3962400" y="5482509"/>
            <a:ext cx="74851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Use the Doppler Rate (frequency change rate) to match detected satellites to known satellites   </a:t>
            </a:r>
          </a:p>
        </p:txBody>
      </p:sp>
    </p:spTree>
    <p:extLst>
      <p:ext uri="{BB962C8B-B14F-4D97-AF65-F5344CB8AC3E}">
        <p14:creationId xmlns:p14="http://schemas.microsoft.com/office/powerpoint/2010/main" val="400061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3921E7-256A-08C5-9FE9-366F9B52F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kern="1200" dirty="0">
                <a:solidFill>
                  <a:srgbClr val="595959"/>
                </a:solidFill>
                <a:latin typeface="+mj-lt"/>
                <a:ea typeface="+mj-ea"/>
                <a:cs typeface="+mj-cs"/>
              </a:rPr>
              <a:t>Starlink Satellite Information</a:t>
            </a:r>
            <a:endParaRPr lang="en-US" sz="3200" dirty="0">
              <a:solidFill>
                <a:srgbClr val="59595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578DE-7EE7-C51D-5EEE-21C958B98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95959"/>
                </a:solidFill>
              </a:rPr>
              <a:t>Maintained by </a:t>
            </a:r>
            <a:r>
              <a:rPr lang="en-US" dirty="0" err="1">
                <a:solidFill>
                  <a:srgbClr val="595959"/>
                </a:solidFill>
              </a:rPr>
              <a:t>celestrak</a:t>
            </a:r>
            <a:endParaRPr lang="en-US" dirty="0">
              <a:solidFill>
                <a:srgbClr val="595959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95959"/>
                </a:solidFill>
              </a:rPr>
              <a:t>Two Line Elements (TLE)</a:t>
            </a:r>
          </a:p>
          <a:p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79F29A-941E-C61C-3E11-8B8BEBC74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232" y="2071083"/>
            <a:ext cx="4797056" cy="23745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84D32E-7E3C-6676-EC7E-B15B7980B3D6}"/>
              </a:ext>
            </a:extLst>
          </p:cNvPr>
          <p:cNvSpPr txBox="1"/>
          <p:nvPr/>
        </p:nvSpPr>
        <p:spPr>
          <a:xfrm>
            <a:off x="5313194" y="5448738"/>
            <a:ext cx="68788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800" b="0" i="0" dirty="0">
                <a:effectLst/>
                <a:latin typeface="Menlo"/>
              </a:rPr>
              <a:t>STARLINK-31569</a:t>
            </a:r>
          </a:p>
          <a:p>
            <a:r>
              <a:rPr lang="es-ES" sz="1800" b="0" i="0" dirty="0">
                <a:effectLst/>
                <a:latin typeface="Menlo"/>
              </a:rPr>
              <a:t>1 59857C 24097Y 24171.41993056 .00000659 00000+0 15714-4 0 1711</a:t>
            </a:r>
          </a:p>
          <a:p>
            <a:r>
              <a:rPr lang="es-ES" sz="1800" b="0" i="0" dirty="0">
                <a:effectLst/>
                <a:latin typeface="Menlo"/>
              </a:rPr>
              <a:t>2 59857 42.9992 252.7558 0001247 264.8185 17.8746 15.40707837 19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364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D0B84D-227B-1779-74B4-3FA9197C8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Finding Satellite Motion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1CD44-8F09-AC7E-A0DA-A93643566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pPr algn="l"/>
            <a:r>
              <a:rPr lang="en-US" b="0" i="0" u="none" strike="noStrike" baseline="0" dirty="0">
                <a:latin typeface="LinLibertineT"/>
              </a:rPr>
              <a:t>Doppler rate: </a:t>
            </a:r>
            <a:r>
              <a:rPr lang="en-US" b="0" i="0" u="none" strike="noStrike" baseline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dopplershift</a:t>
            </a:r>
            <a:r>
              <a:rPr lang="en-US" b="0" i="0" u="none" strike="noStrike" baseline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u="none" strike="noStrike" baseline="0" dirty="0">
                <a:latin typeface="LinLibertineT"/>
              </a:rPr>
              <a:t>function in </a:t>
            </a:r>
            <a:r>
              <a:rPr lang="en-US" b="0" i="0" u="none" strike="noStrike" baseline="0" dirty="0" err="1">
                <a:latin typeface="LinLibertineT"/>
              </a:rPr>
              <a:t>Matlab</a:t>
            </a:r>
            <a:endParaRPr lang="en-US" b="0" i="0" u="none" strike="noStrike" baseline="0" dirty="0">
              <a:latin typeface="LinLibertineT"/>
            </a:endParaRPr>
          </a:p>
          <a:p>
            <a:pPr algn="l"/>
            <a:r>
              <a:rPr lang="en-US" b="0" i="0" u="none" strike="noStrike" baseline="0" dirty="0">
                <a:latin typeface="LinLibertineT"/>
              </a:rPr>
              <a:t>Azimuth and Elevation angles: the </a:t>
            </a:r>
            <a:r>
              <a:rPr lang="en-US" b="0" i="0" u="none" strike="noStrike" baseline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aer</a:t>
            </a:r>
            <a:r>
              <a:rPr lang="en-US" b="0" i="0" u="none" strike="noStrike" baseline="0" dirty="0">
                <a:latin typeface="TeXGyreCursor-Regular"/>
              </a:rPr>
              <a:t> </a:t>
            </a:r>
            <a:r>
              <a:rPr lang="en-US" b="0" i="0" u="none" strike="noStrike" baseline="0" dirty="0">
                <a:latin typeface="LinLibertineT"/>
              </a:rPr>
              <a:t>function in </a:t>
            </a:r>
            <a:r>
              <a:rPr lang="en-US" b="0" i="0" u="none" strike="noStrike" baseline="0" dirty="0" err="1">
                <a:latin typeface="LinLibertineT"/>
              </a:rPr>
              <a:t>Matlab</a:t>
            </a:r>
            <a:endParaRPr lang="en-US" dirty="0">
              <a:solidFill>
                <a:srgbClr val="595959"/>
              </a:solidFill>
            </a:endParaRPr>
          </a:p>
          <a:p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C98FC1-4E03-AAFC-05C4-A27B242B5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986" y="1909788"/>
            <a:ext cx="4797056" cy="316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33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8EF460-9EDC-6598-3D25-302D2E3A2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Dealing with </a:t>
            </a:r>
            <a:r>
              <a:rPr lang="en-US" sz="3200" dirty="0">
                <a:solidFill>
                  <a:srgbClr val="FF0000"/>
                </a:solidFill>
              </a:rPr>
              <a:t>Very Weak</a:t>
            </a:r>
            <a:r>
              <a:rPr lang="en-US" sz="3200" dirty="0">
                <a:solidFill>
                  <a:srgbClr val="595959"/>
                </a:solidFill>
              </a:rPr>
              <a:t> Signal with </a:t>
            </a:r>
            <a:r>
              <a:rPr lang="en-US" sz="3200" dirty="0">
                <a:solidFill>
                  <a:srgbClr val="FF0000"/>
                </a:solidFill>
              </a:rPr>
              <a:t>Unknown High</a:t>
            </a:r>
            <a:r>
              <a:rPr lang="en-US" sz="3200" dirty="0">
                <a:solidFill>
                  <a:srgbClr val="595959"/>
                </a:solidFill>
              </a:rPr>
              <a:t> Doppler Rate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4111506-269C-D618-DCED-8388C027C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 lnSpcReduction="10000"/>
          </a:bodyPr>
          <a:lstStyle/>
          <a:p>
            <a:endParaRPr lang="en-US" sz="2000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Divide the signal into 10-ms segments</a:t>
            </a:r>
          </a:p>
          <a:p>
            <a:r>
              <a:rPr lang="en-US" dirty="0">
                <a:solidFill>
                  <a:srgbClr val="595959"/>
                </a:solidFill>
              </a:rPr>
              <a:t>Do a linear scan of Doppler rates from -10, -9, …, 9, 10 kHz</a:t>
            </a:r>
          </a:p>
          <a:p>
            <a:r>
              <a:rPr lang="en-US" dirty="0">
                <a:solidFill>
                  <a:srgbClr val="595959"/>
                </a:solidFill>
              </a:rPr>
              <a:t>Add the FFT up. When Doppler rate roughly match, will see a peak</a:t>
            </a:r>
          </a:p>
          <a:p>
            <a:endParaRPr lang="en-US" dirty="0">
              <a:solidFill>
                <a:srgbClr val="595959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4BA3EE-973E-FA27-36B6-34873B298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170" y="538775"/>
            <a:ext cx="4797056" cy="2890225"/>
          </a:xfrm>
          <a:prstGeom prst="rect">
            <a:avLst/>
          </a:prstGeom>
        </p:spPr>
      </p:pic>
      <p:pic>
        <p:nvPicPr>
          <p:cNvPr id="7" name="Picture 6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69471217-1332-E120-E6C3-7133E9A61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400" y="3520909"/>
            <a:ext cx="5020826" cy="316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78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B38E5E-F1B7-E32D-E0A0-40773C763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Typical Results</a:t>
            </a:r>
          </a:p>
        </p:txBody>
      </p:sp>
      <p:pic>
        <p:nvPicPr>
          <p:cNvPr id="7" name="Content Placeholder 6" descr="A graph of a satellite&#10;&#10;Description automatically generated with medium confidence">
            <a:extLst>
              <a:ext uri="{FF2B5EF4-FFF2-40B4-BE49-F238E27FC236}">
                <a16:creationId xmlns:a16="http://schemas.microsoft.com/office/drawing/2014/main" id="{3B642411-220D-A9F5-95C5-CD6680DD0C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60466"/>
            <a:ext cx="5550701" cy="2793976"/>
          </a:xfrm>
        </p:spPr>
      </p:pic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16C85122-67A9-6B4D-33F1-C744619FBAE0}"/>
              </a:ext>
            </a:extLst>
          </p:cNvPr>
          <p:cNvSpPr txBox="1">
            <a:spLocks/>
          </p:cNvSpPr>
          <p:nvPr/>
        </p:nvSpPr>
        <p:spPr>
          <a:xfrm>
            <a:off x="871442" y="2447337"/>
            <a:ext cx="4353116" cy="37704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The measured Doppler rate matches the one calculated by TLE very well</a:t>
            </a:r>
          </a:p>
          <a:p>
            <a:r>
              <a:rPr lang="en-US" dirty="0">
                <a:solidFill>
                  <a:srgbClr val="595959"/>
                </a:solidFill>
              </a:rPr>
              <a:t>The Doppler rate can vary  </a:t>
            </a:r>
          </a:p>
        </p:txBody>
      </p:sp>
    </p:spTree>
    <p:extLst>
      <p:ext uri="{BB962C8B-B14F-4D97-AF65-F5344CB8AC3E}">
        <p14:creationId xmlns:p14="http://schemas.microsoft.com/office/powerpoint/2010/main" val="1008137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5C1D-C442-4793-2FC0-5F4D3B1B9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Phase Measurements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64D612-55CD-7CE0-0087-2E2FCFB28C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7048" y="399105"/>
            <a:ext cx="6163734" cy="49309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B0F1E4-FA48-FCD0-6FB9-C2CBEDB7ABD8}"/>
              </a:ext>
            </a:extLst>
          </p:cNvPr>
          <p:cNvSpPr txBox="1"/>
          <p:nvPr/>
        </p:nvSpPr>
        <p:spPr>
          <a:xfrm>
            <a:off x="3171091" y="5413165"/>
            <a:ext cx="81123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Pick the strongest beacon and use a Low Pass Filter of 100 Hz wide to obtain the time-domain signal</a:t>
            </a:r>
          </a:p>
        </p:txBody>
      </p:sp>
    </p:spTree>
    <p:extLst>
      <p:ext uri="{BB962C8B-B14F-4D97-AF65-F5344CB8AC3E}">
        <p14:creationId xmlns:p14="http://schemas.microsoft.com/office/powerpoint/2010/main" val="653313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63AAB-7B64-1F86-C466-7B0C9C20D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An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D952D9-3C70-6666-CC77-4D602CEF7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595959"/>
                </a:solidFill>
              </a:rPr>
              <a:t>Processed performed every one second</a:t>
            </a:r>
          </a:p>
          <a:p>
            <a:r>
              <a:rPr lang="en-US" dirty="0">
                <a:solidFill>
                  <a:srgbClr val="595959"/>
                </a:solidFill>
              </a:rPr>
              <a:t>Need to </a:t>
            </a:r>
            <a:r>
              <a:rPr lang="en-US" dirty="0" err="1">
                <a:solidFill>
                  <a:srgbClr val="595959"/>
                </a:solidFill>
              </a:rPr>
              <a:t>dechirp</a:t>
            </a:r>
            <a:r>
              <a:rPr lang="en-US" dirty="0">
                <a:solidFill>
                  <a:srgbClr val="595959"/>
                </a:solidFill>
              </a:rPr>
              <a:t> first (cancel Doppler rate)</a:t>
            </a:r>
          </a:p>
          <a:p>
            <a:endParaRPr lang="en-US" sz="2000" dirty="0">
              <a:solidFill>
                <a:srgbClr val="595959"/>
              </a:solidFill>
            </a:endParaRPr>
          </a:p>
        </p:txBody>
      </p:sp>
      <p:pic>
        <p:nvPicPr>
          <p:cNvPr id="6" name="Content Placeholder 5" descr="A diagram of a phase signal">
            <a:extLst>
              <a:ext uri="{FF2B5EF4-FFF2-40B4-BE49-F238E27FC236}">
                <a16:creationId xmlns:a16="http://schemas.microsoft.com/office/drawing/2014/main" id="{CDACAE91-189C-4478-FA08-4CDEDA9AC3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1461" y="1820786"/>
            <a:ext cx="5244071" cy="356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04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AA03EDC-7067-4DFF-B672-541D016AA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BF3E39-B0BE-496A-8604-9007470FF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4D1E2-090E-3D23-AAB4-0681F2C1C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>
                <a:solidFill>
                  <a:srgbClr val="595959"/>
                </a:solidFill>
              </a:rPr>
              <a:t>Typical Results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1F0686-BD84-D49A-F5F0-DA2920F98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595959"/>
                </a:solidFill>
              </a:rPr>
              <a:t>Phase measurement and calculation based on TLE usually match very well</a:t>
            </a:r>
          </a:p>
        </p:txBody>
      </p:sp>
      <p:pic>
        <p:nvPicPr>
          <p:cNvPr id="5" name="Content Placeholder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799CFD2-9EAA-5904-F52B-B1A632C0F1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062" y="2246524"/>
            <a:ext cx="5665977" cy="284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424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lanet with blue dots&#10;&#10;Description automatically generated">
            <a:extLst>
              <a:ext uri="{FF2B5EF4-FFF2-40B4-BE49-F238E27FC236}">
                <a16:creationId xmlns:a16="http://schemas.microsoft.com/office/drawing/2014/main" id="{7D0607F5-8305-085F-45AC-6C1AA926B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32" r="9089" b="840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EB38A5-E298-B61F-52E4-ADA1FF40F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010509"/>
            <a:ext cx="4023360" cy="15879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Starlink Satellites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8AADEE-2C5F-B38C-6FCB-61661C57FDCF}"/>
              </a:ext>
            </a:extLst>
          </p:cNvPr>
          <p:cNvSpPr txBox="1"/>
          <p:nvPr/>
        </p:nvSpPr>
        <p:spPr>
          <a:xfrm>
            <a:off x="715108" y="3575538"/>
            <a:ext cx="35345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Over 6000 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Will reach 42000</a:t>
            </a:r>
          </a:p>
        </p:txBody>
      </p:sp>
    </p:spTree>
    <p:extLst>
      <p:ext uri="{BB962C8B-B14F-4D97-AF65-F5344CB8AC3E}">
        <p14:creationId xmlns:p14="http://schemas.microsoft.com/office/powerpoint/2010/main" val="17343453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B899-8613-3C1C-2090-8E40B3A6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Orientation Estimation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A2153B-48A7-6AED-00A8-B8D0BFDE1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400" y="539781"/>
            <a:ext cx="5359769" cy="49309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1BC793-2763-D637-EB86-B230C6B88F93}"/>
              </a:ext>
            </a:extLst>
          </p:cNvPr>
          <p:cNvSpPr txBox="1"/>
          <p:nvPr/>
        </p:nvSpPr>
        <p:spPr>
          <a:xfrm>
            <a:off x="3171091" y="5413165"/>
            <a:ext cx="82940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Use (</a:t>
            </a:r>
            <a:r>
              <a:rPr lang="en-US" sz="2800" dirty="0" err="1"/>
              <a:t>Az,El</a:t>
            </a:r>
            <a:r>
              <a:rPr lang="en-US" sz="2800" dirty="0"/>
              <a:t>) as input and try possible values of angles and use the one best match the measurement</a:t>
            </a:r>
          </a:p>
        </p:txBody>
      </p:sp>
    </p:spTree>
    <p:extLst>
      <p:ext uri="{BB962C8B-B14F-4D97-AF65-F5344CB8AC3E}">
        <p14:creationId xmlns:p14="http://schemas.microsoft.com/office/powerpoint/2010/main" val="2767207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19B7B8-5998-C640-C803-0AF28D661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CA43A84-F7B7-D9C9-B54D-5DC1150B7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F2AE43-E1A5-429A-0B72-7A24B1C3F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0AB1C6-1047-0653-4C2E-38A117981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/>
              <a:t>Phase Calculations</a:t>
            </a:r>
            <a:endParaRPr lang="en-US" sz="3200" dirty="0">
              <a:solidFill>
                <a:srgbClr val="595959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E251C99-389E-FE66-8074-90E0A5469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2447337"/>
            <a:ext cx="4353116" cy="3770434"/>
          </a:xfrm>
        </p:spPr>
        <p:txBody>
          <a:bodyPr anchor="t">
            <a:normAutofit/>
          </a:bodyPr>
          <a:lstStyle/>
          <a:p>
            <a:endParaRPr lang="en-US" dirty="0">
              <a:solidFill>
                <a:srgbClr val="595959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477EF9-4A72-EDA7-957C-1DFC1C205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618" y="1228571"/>
            <a:ext cx="4900419" cy="8640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9EA01F7-6A3C-BEAF-80D9-A21808436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133" y="5767754"/>
            <a:ext cx="4991387" cy="5401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689CB7-46B9-A74F-66E9-2D9B4D02E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34" y="2016807"/>
            <a:ext cx="550994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031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A58AF8-8B3B-37BC-0ACA-860B15B87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97A00B7-EAB4-611B-5911-4F99F7366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D4E1BC-51F7-8F4D-49A4-C5555D45B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3704F-E99B-7A4E-6F9D-7A0ADBE07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5800"/>
            <a:ext cx="4353116" cy="1474666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/>
              <a:t>Cost Function</a:t>
            </a:r>
            <a:endParaRPr lang="en-US" sz="3200" dirty="0">
              <a:solidFill>
                <a:srgbClr val="595959"/>
              </a:solidFill>
            </a:endParaRPr>
          </a:p>
        </p:txBody>
      </p:sp>
      <p:pic>
        <p:nvPicPr>
          <p:cNvPr id="10" name="Content Placeholder 9" descr="A graph of a cost function&#10;&#10;Description automatically generated">
            <a:extLst>
              <a:ext uri="{FF2B5EF4-FFF2-40B4-BE49-F238E27FC236}">
                <a16:creationId xmlns:a16="http://schemas.microsoft.com/office/drawing/2014/main" id="{BC01AB28-D214-09AA-86E1-7FD4532357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3107" y="2988226"/>
            <a:ext cx="5288939" cy="35624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D155BD-E24D-13BA-8547-14BF9E0E8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933" y="1423133"/>
            <a:ext cx="4777625" cy="98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550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F65200E-BE19-61BA-8C12-E73CE7790A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4850097"/>
            <a:ext cx="12202175" cy="2021488"/>
            <a:chOff x="-1" y="-29768"/>
            <a:chExt cx="12202175" cy="151935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DCB7929-1F93-E966-9A22-29A959C2A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E9333BF-F59E-1341-F162-50F583238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289101" y="-1429602"/>
              <a:ext cx="1507122" cy="4319024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F345832-F005-417F-6A2A-8481A275F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962663" y="-3992432"/>
              <a:ext cx="1519356" cy="9444683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  <a:alpha val="70000"/>
                  </a:schemeClr>
                </a:gs>
              </a:gsLst>
              <a:lin ang="9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625C9EA-63A6-D78A-FB6F-DC4F859B9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1630" y="5167418"/>
            <a:ext cx="8949690" cy="702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Evaluation</a:t>
            </a:r>
          </a:p>
        </p:txBody>
      </p:sp>
      <p:pic>
        <p:nvPicPr>
          <p:cNvPr id="5" name="Content Placeholder 4" descr="A table with a list of weather conditions&#10;&#10;Description automatically generated">
            <a:extLst>
              <a:ext uri="{FF2B5EF4-FFF2-40B4-BE49-F238E27FC236}">
                <a16:creationId xmlns:a16="http://schemas.microsoft.com/office/drawing/2014/main" id="{8A40DCAA-0C62-F5C2-A4CA-63E7CE6B3A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7618" y="1048246"/>
            <a:ext cx="4997064" cy="2860818"/>
          </a:xfrm>
          <a:prstGeom prst="rect">
            <a:avLst/>
          </a:prstGeom>
        </p:spPr>
      </p:pic>
      <p:pic>
        <p:nvPicPr>
          <p:cNvPr id="6" name="Picture 5" descr="A collage of images of a drone&#10;&#10;Description automatically generated">
            <a:extLst>
              <a:ext uri="{FF2B5EF4-FFF2-40B4-BE49-F238E27FC236}">
                <a16:creationId xmlns:a16="http://schemas.microsoft.com/office/drawing/2014/main" id="{832D39EA-B384-E307-5172-59C325AE6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318" y="1092371"/>
            <a:ext cx="4997064" cy="277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76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15719BB-48A7-4AF4-BB91-DC82E0DF7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10973A55-5440-4A99-B526-B5812E462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A9682493-588A-4D52-98F6-FBBD80C07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14C93A-06AC-7325-F66F-758B671EE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anchor="b">
            <a:normAutofit/>
          </a:bodyPr>
          <a:lstStyle/>
          <a:p>
            <a:r>
              <a:rPr lang="en-US" sz="3400" dirty="0"/>
              <a:t>Estimation Accuracy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BEC5A7A-ADE4-48D9-B89C-2BA1C9110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9D178EE9-B9E8-9868-AF6B-AF40C213A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  <p:pic>
        <p:nvPicPr>
          <p:cNvPr id="9" name="Picture 8" descr="A graph with blue dots and red lines&#10;&#10;Description automatically generated">
            <a:extLst>
              <a:ext uri="{FF2B5EF4-FFF2-40B4-BE49-F238E27FC236}">
                <a16:creationId xmlns:a16="http://schemas.microsoft.com/office/drawing/2014/main" id="{9D675B1F-1CF0-91FA-2A6C-175AC6A99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83" y="517600"/>
            <a:ext cx="3719592" cy="2743200"/>
          </a:xfrm>
          <a:prstGeom prst="rect">
            <a:avLst/>
          </a:prstGeom>
        </p:spPr>
      </p:pic>
      <p:pic>
        <p:nvPicPr>
          <p:cNvPr id="6" name="Content Placeholder 5" descr="A graph of a error&#10;&#10;Description automatically generated with medium confidence">
            <a:extLst>
              <a:ext uri="{FF2B5EF4-FFF2-40B4-BE49-F238E27FC236}">
                <a16:creationId xmlns:a16="http://schemas.microsoft.com/office/drawing/2014/main" id="{59577D60-A5BA-24C5-5576-1FCB5D758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929" y="3429000"/>
            <a:ext cx="396129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743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922445-1030-4455-BE41-D06C3F1B9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087EE70-4F77-EDE6-6635-FCDE145BA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1C79719A-E15B-0827-BC14-FF8346619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6B6D0039-89CC-0BEC-B868-EE167062B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02535A-24BD-838C-9AC1-2BAC730A6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anchor="b">
            <a:normAutofit/>
          </a:bodyPr>
          <a:lstStyle/>
          <a:p>
            <a:r>
              <a:rPr lang="en-US" sz="3400" dirty="0"/>
              <a:t>Phase Measurement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5B8A79E-A1F6-0E5A-A861-8FF006818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AB9914A-D306-E159-56E8-300F27329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 descr="A graph with a line&#10;&#10;Description automatically generated">
            <a:extLst>
              <a:ext uri="{FF2B5EF4-FFF2-40B4-BE49-F238E27FC236}">
                <a16:creationId xmlns:a16="http://schemas.microsoft.com/office/drawing/2014/main" id="{E56C9B9D-6E42-844C-81B3-668EDA07C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337" y="3963944"/>
            <a:ext cx="4099058" cy="2838891"/>
          </a:xfrm>
        </p:spPr>
      </p:pic>
      <p:pic>
        <p:nvPicPr>
          <p:cNvPr id="7" name="Picture 6" descr="A graph of a diagram">
            <a:extLst>
              <a:ext uri="{FF2B5EF4-FFF2-40B4-BE49-F238E27FC236}">
                <a16:creationId xmlns:a16="http://schemas.microsoft.com/office/drawing/2014/main" id="{2CC05CD0-2D3E-1560-CE6F-F20FE9FC5A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914" y="674285"/>
            <a:ext cx="4300481" cy="317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2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E20245-C374-4BDC-3579-CDE0372271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A7805F0-F447-18A2-1DE8-4F3DFBFC3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1DE8C9C9-42DF-DC27-EADA-FA867EAD4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994F9F06-68CB-E071-BA42-1BCB9A1DC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851A47-7F40-1F10-3574-29599B647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anchor="b">
            <a:normAutofit/>
          </a:bodyPr>
          <a:lstStyle/>
          <a:p>
            <a:r>
              <a:rPr lang="en-US" sz="3400" dirty="0"/>
              <a:t>Experiment Information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9249A1C-6F16-1287-A476-1DA2DB38B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FE5A86A-4CDB-9493-9F04-7A8FAE88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 descr="A graph showing a curve&#10;&#10;Description automatically generated">
            <a:extLst>
              <a:ext uri="{FF2B5EF4-FFF2-40B4-BE49-F238E27FC236}">
                <a16:creationId xmlns:a16="http://schemas.microsoft.com/office/drawing/2014/main" id="{9661DDB4-C5D4-F62E-364A-0518B0D16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219" y="624263"/>
            <a:ext cx="4182104" cy="2902647"/>
          </a:xfrm>
        </p:spPr>
      </p:pic>
      <p:pic>
        <p:nvPicPr>
          <p:cNvPr id="10" name="Picture 9" descr="A graph showing a number of pairs&#10;&#10;Description automatically generated">
            <a:extLst>
              <a:ext uri="{FF2B5EF4-FFF2-40B4-BE49-F238E27FC236}">
                <a16:creationId xmlns:a16="http://schemas.microsoft.com/office/drawing/2014/main" id="{3517BB53-D3D7-1ABE-5C01-EE57E00A7B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6865" y="3757079"/>
            <a:ext cx="4182104" cy="2907422"/>
          </a:xfrm>
          <a:prstGeom prst="rect">
            <a:avLst/>
          </a:prstGeom>
        </p:spPr>
      </p:pic>
      <p:pic>
        <p:nvPicPr>
          <p:cNvPr id="12" name="Picture 11" descr="A graph with blue lines&#10;&#10;Description automatically generated">
            <a:extLst>
              <a:ext uri="{FF2B5EF4-FFF2-40B4-BE49-F238E27FC236}">
                <a16:creationId xmlns:a16="http://schemas.microsoft.com/office/drawing/2014/main" id="{7EC93EF2-9189-ACDE-D45D-27D3101ED2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372" y="3751656"/>
            <a:ext cx="4172556" cy="290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1695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F9911D-29FF-C0D8-2157-FDD7190B0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7293B854-57C6-3555-1DAD-C44101D55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D981429A-FE7E-C46F-D6DB-67E154535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CA732178-BE44-BB4F-6908-CC489659A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C1A61A-FA86-9ED9-9C28-0A49A0CB1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anchor="b">
            <a:normAutofit/>
          </a:bodyPr>
          <a:lstStyle/>
          <a:p>
            <a:r>
              <a:rPr lang="en-US" sz="3400" dirty="0"/>
              <a:t>Experiment Analysis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7C45A04-9E91-8008-3D3E-D99A1A811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215CA22-6AD9-23EC-7B6C-6AD3B2C9F5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graph with blue bars&#10;&#10;Description automatically generated">
            <a:extLst>
              <a:ext uri="{FF2B5EF4-FFF2-40B4-BE49-F238E27FC236}">
                <a16:creationId xmlns:a16="http://schemas.microsoft.com/office/drawing/2014/main" id="{E0FDB82B-EC3F-91A2-793E-591EF1D75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909" y="750871"/>
            <a:ext cx="3964747" cy="2592996"/>
          </a:xfrm>
        </p:spPr>
      </p:pic>
      <p:pic>
        <p:nvPicPr>
          <p:cNvPr id="9" name="Picture 8" descr="A graph of error and number of satellite pairs&#10;&#10;Description automatically generated">
            <a:extLst>
              <a:ext uri="{FF2B5EF4-FFF2-40B4-BE49-F238E27FC236}">
                <a16:creationId xmlns:a16="http://schemas.microsoft.com/office/drawing/2014/main" id="{49BB8431-1E37-45DB-924A-70838BD9B1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3049" y="3941270"/>
            <a:ext cx="3960447" cy="2605897"/>
          </a:xfrm>
          <a:prstGeom prst="rect">
            <a:avLst/>
          </a:prstGeom>
        </p:spPr>
      </p:pic>
      <p:pic>
        <p:nvPicPr>
          <p:cNvPr id="13" name="Picture 12" descr="A graph with blue rectangular bars&#10;&#10;Description automatically generated">
            <a:extLst>
              <a:ext uri="{FF2B5EF4-FFF2-40B4-BE49-F238E27FC236}">
                <a16:creationId xmlns:a16="http://schemas.microsoft.com/office/drawing/2014/main" id="{42B0544B-7F54-376D-8F6C-68AEAC62CB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047" y="3941270"/>
            <a:ext cx="3969048" cy="259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982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755942-D227-9F73-41D8-9C5C234B7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4B87F54-2301-3621-52CF-20A6C3307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Freeform: Shape 43">
            <a:extLst>
              <a:ext uri="{FF2B5EF4-FFF2-40B4-BE49-F238E27FC236}">
                <a16:creationId xmlns:a16="http://schemas.microsoft.com/office/drawing/2014/main" id="{CE54E1F3-F73E-801F-D08C-385853039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6" name="Freeform: Shape 45">
            <a:extLst>
              <a:ext uri="{FF2B5EF4-FFF2-40B4-BE49-F238E27FC236}">
                <a16:creationId xmlns:a16="http://schemas.microsoft.com/office/drawing/2014/main" id="{8D44D515-E2E8-4DA6-ED60-F49574E27C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05408-D32B-2750-4CEB-9967DE309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anchor="b">
            <a:normAutofit/>
          </a:bodyPr>
          <a:lstStyle/>
          <a:p>
            <a:r>
              <a:rPr lang="en-US" sz="3400" dirty="0"/>
              <a:t>Self Average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C029D8B-0585-BFDD-B129-9EC23511F8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9F2BACC-C8EA-1361-52FC-FBE49A568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B998C23-C7A3-A256-D07A-5BF16E18D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370" y="2185062"/>
            <a:ext cx="5333559" cy="3693871"/>
          </a:xfrm>
        </p:spPr>
      </p:pic>
    </p:spTree>
    <p:extLst>
      <p:ext uri="{BB962C8B-B14F-4D97-AF65-F5344CB8AC3E}">
        <p14:creationId xmlns:p14="http://schemas.microsoft.com/office/powerpoint/2010/main" val="26219324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9B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rainbow colored paint splatter with black text&#10;&#10;Description automatically generated">
            <a:extLst>
              <a:ext uri="{FF2B5EF4-FFF2-40B4-BE49-F238E27FC236}">
                <a16:creationId xmlns:a16="http://schemas.microsoft.com/office/drawing/2014/main" id="{E61BDDC7-DCEA-932F-2B51-C6A0E9BD7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2F0BA0-0504-59D8-292F-6FF81AA852CB}"/>
              </a:ext>
            </a:extLst>
          </p:cNvPr>
          <p:cNvSpPr txBox="1"/>
          <p:nvPr/>
        </p:nvSpPr>
        <p:spPr>
          <a:xfrm>
            <a:off x="7355526" y="6014478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freepngimg.com/png/19305-thank-you-png-clipar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50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0A9E55F-729A-4FCE-9FE3-BAE7A7BEF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E2576EA4-90D8-E767-B6EB-5E3BF7602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239485" y="685800"/>
            <a:ext cx="1933930" cy="193393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462B9B4-A230-4FCE-AD96-E79B8B458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8300" y="0"/>
            <a:ext cx="6743700" cy="68654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9AAED-7EAA-8C48-C896-2FF320CE7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8578" y="1244508"/>
            <a:ext cx="4423144" cy="13012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dirty="0">
                <a:solidFill>
                  <a:srgbClr val="595959"/>
                </a:solidFill>
              </a:rPr>
              <a:t>Starlink Satellite Beacons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C78087-B996-DF41-1F10-B5E7761CF7B7}"/>
              </a:ext>
            </a:extLst>
          </p:cNvPr>
          <p:cNvSpPr txBox="1"/>
          <p:nvPr/>
        </p:nvSpPr>
        <p:spPr>
          <a:xfrm>
            <a:off x="1626113" y="3148511"/>
            <a:ext cx="243207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commons.wikimedia.org/wiki/File:FP_Satellite_icon.sv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92B4EA-0470-5241-3361-89E288C941A8}"/>
              </a:ext>
            </a:extLst>
          </p:cNvPr>
          <p:cNvSpPr txBox="1"/>
          <p:nvPr/>
        </p:nvSpPr>
        <p:spPr>
          <a:xfrm>
            <a:off x="6403616" y="3148511"/>
            <a:ext cx="52960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Beacon is a pure sinewave (some around 11.95 GHz)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Each satellite transmit multiple beacons separated by 43945 Hz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212" name="Content Placeholder 211" descr="A graph with a blue line">
            <a:extLst>
              <a:ext uri="{FF2B5EF4-FFF2-40B4-BE49-F238E27FC236}">
                <a16:creationId xmlns:a16="http://schemas.microsoft.com/office/drawing/2014/main" id="{9A984E8B-3D87-410C-75D7-FFE183823F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89388" y="3877347"/>
            <a:ext cx="3505525" cy="2629144"/>
          </a:xfrm>
        </p:spPr>
      </p:pic>
      <p:sp>
        <p:nvSpPr>
          <p:cNvPr id="213" name="TextBox 212">
            <a:extLst>
              <a:ext uri="{FF2B5EF4-FFF2-40B4-BE49-F238E27FC236}">
                <a16:creationId xmlns:a16="http://schemas.microsoft.com/office/drawing/2014/main" id="{2B173A00-B86F-4CA3-2F5E-E18E1EF05ABC}"/>
              </a:ext>
            </a:extLst>
          </p:cNvPr>
          <p:cNvSpPr txBox="1"/>
          <p:nvPr/>
        </p:nvSpPr>
        <p:spPr>
          <a:xfrm>
            <a:off x="3195108" y="6176963"/>
            <a:ext cx="580178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commons.wikimedia.org/wiki/File:Simple_sine_wave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180917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250C39F-3F6C-4D53-86D2-7BC6B2FF6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13869E11-9EB6-F41E-0276-5DE7383B4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A48D59-8581-41F7-B529-F4617FE07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6000">
                <a:schemeClr val="tx1">
                  <a:lumMod val="95000"/>
                  <a:lumOff val="5000"/>
                </a:schemeClr>
              </a:gs>
              <a:gs pos="90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BD5EE7-01C2-1AE3-8F55-F3205B2FF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910431"/>
            <a:ext cx="6819900" cy="1466455"/>
          </a:xfrm>
        </p:spPr>
        <p:txBody>
          <a:bodyPr anchor="b"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Advantages of Using Starlink Beacons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AD725-9124-3B66-1819-520D37366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900" y="2492080"/>
            <a:ext cx="4724400" cy="301584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Global coverage</a:t>
            </a:r>
          </a:p>
          <a:p>
            <a:r>
              <a:rPr lang="en-US" sz="3200" dirty="0">
                <a:solidFill>
                  <a:schemeClr val="bg1"/>
                </a:solidFill>
              </a:rPr>
              <a:t>Free (no need to install base stations)</a:t>
            </a:r>
          </a:p>
          <a:p>
            <a:r>
              <a:rPr lang="en-US" sz="3200" dirty="0">
                <a:solidFill>
                  <a:schemeClr val="bg1"/>
                </a:solidFill>
              </a:rPr>
              <a:t>Line of Sight path from the satellite (no multipath)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4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B8785-45BC-42E1-D4C9-84E509AD0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8915400" cy="122565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Used in User Localization</a:t>
            </a:r>
            <a:endParaRPr lang="en-US" sz="6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D337CE-2D82-431F-7610-6261B749D10F}"/>
              </a:ext>
            </a:extLst>
          </p:cNvPr>
          <p:cNvSpPr txBox="1">
            <a:spLocks/>
          </p:cNvSpPr>
          <p:nvPr/>
        </p:nvSpPr>
        <p:spPr>
          <a:xfrm>
            <a:off x="897769" y="1909192"/>
            <a:ext cx="4586513" cy="36477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solidFill>
                  <a:schemeClr val="bg1"/>
                </a:solidFill>
              </a:rPr>
              <a:t>Sharbel Kozhaya, Haitham Kanj, and Zaher M. Kassas. 2023. Multi-Constellation Blind Beacon Estimation, Doppler Tracking, and Opportunistic Positioning with OneWeb, Starlink, Iridium NEXT, and Orbcomm LEO Satellites. In 2023 IEEE/ION Position, Location and Navigation Symposium (PLANS). 1184–1195</a:t>
            </a:r>
          </a:p>
          <a:p>
            <a:r>
              <a:rPr lang="en-US" sz="1400">
                <a:solidFill>
                  <a:schemeClr val="bg1"/>
                </a:solidFill>
              </a:rPr>
              <a:t>Sharbel E. Kozhaya and Zaher M. Kassas. 2023. Positioning with Starlink LEO Satellites: A Blind Doppler Spectral Approach. In 2023 IEEE 97th Vehicular Technology Conference (VTC2023-Spring). 1–5.</a:t>
            </a:r>
          </a:p>
          <a:p>
            <a:r>
              <a:rPr lang="en-US" sz="1400">
                <a:solidFill>
                  <a:schemeClr val="bg1"/>
                </a:solidFill>
              </a:rPr>
              <a:t>Chun Yang and Andrey Soloviev. 2023. Starlink Doppler and Doppler Rate Estimation via Coherent Combining of Multiple Tones for Opportunistic Positioning. In 2023 IEEE/ION Position, Location and Navigation Symposium (PLANS). 1143–1153.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atellite on a satellite&#10;&#10;Description automatically generated with medium confidence">
            <a:extLst>
              <a:ext uri="{FF2B5EF4-FFF2-40B4-BE49-F238E27FC236}">
                <a16:creationId xmlns:a16="http://schemas.microsoft.com/office/drawing/2014/main" id="{A8F59739-0214-22C1-F6FC-9AA5C1D5D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28130" y="1909192"/>
            <a:ext cx="3511978" cy="300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011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yellow sign with arrows pointing to different directions&#10;&#10;Description automatically generated">
            <a:extLst>
              <a:ext uri="{FF2B5EF4-FFF2-40B4-BE49-F238E27FC236}">
                <a16:creationId xmlns:a16="http://schemas.microsoft.com/office/drawing/2014/main" id="{9B241CF9-96FB-6469-76EE-E6647F004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14" t="9091" r="23498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86F248-CB51-AAAC-24AC-A2A62739F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5824552" cy="1124712"/>
          </a:xfrm>
        </p:spPr>
        <p:txBody>
          <a:bodyPr anchor="b"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User Orientation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2B3D272-6E94-D678-72EB-19358669AF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261844" cy="3207258"/>
          </a:xfrm>
        </p:spPr>
        <p:txBody>
          <a:bodyPr anchor="t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Sometimes the GPS does not know the direction until we start driving</a:t>
            </a:r>
          </a:p>
        </p:txBody>
      </p:sp>
    </p:spTree>
    <p:extLst>
      <p:ext uri="{BB962C8B-B14F-4D97-AF65-F5344CB8AC3E}">
        <p14:creationId xmlns:p14="http://schemas.microsoft.com/office/powerpoint/2010/main" val="3547598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5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2222BA-23BA-4EB2-2F66-7CA4888F9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StarAngle</a:t>
            </a:r>
          </a:p>
        </p:txBody>
      </p:sp>
      <p:pic>
        <p:nvPicPr>
          <p:cNvPr id="5" name="Content Placeholder 4" descr="A close-up of a machine&#10;&#10;Description automatically generated">
            <a:extLst>
              <a:ext uri="{FF2B5EF4-FFF2-40B4-BE49-F238E27FC236}">
                <a16:creationId xmlns:a16="http://schemas.microsoft.com/office/drawing/2014/main" id="{A577F40A-B590-30AD-9144-F8B27C38B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567359"/>
            <a:ext cx="7188199" cy="371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580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Color Cover">
            <a:extLst>
              <a:ext uri="{FF2B5EF4-FFF2-40B4-BE49-F238E27FC236}">
                <a16:creationId xmlns:a16="http://schemas.microsoft.com/office/drawing/2014/main" id="{8B2B1708-8CE4-4A20-94F5-55118AE2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291FB31-BA2D-4C80-8229-F0E34C8A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56" name="Color">
              <a:extLst>
                <a:ext uri="{FF2B5EF4-FFF2-40B4-BE49-F238E27FC236}">
                  <a16:creationId xmlns:a16="http://schemas.microsoft.com/office/drawing/2014/main" id="{E22877A0-D105-4005-84F8-4BCC429E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Color">
              <a:extLst>
                <a:ext uri="{FF2B5EF4-FFF2-40B4-BE49-F238E27FC236}">
                  <a16:creationId xmlns:a16="http://schemas.microsoft.com/office/drawing/2014/main" id="{B0B1E571-9D76-4678-B0AC-9BE9176A2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35A3EB9-325A-C043-A517-C15D5A9D6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2" y="1503799"/>
            <a:ext cx="4608768" cy="9801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StarAngle</a:t>
            </a:r>
            <a:endParaRPr lang="en-US" sz="6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DE107-E770-6B9E-B549-947DD49EC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784" y="2847566"/>
            <a:ext cx="4608767" cy="237407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Measure the </a:t>
            </a:r>
            <a:r>
              <a:rPr lang="en-US" sz="3200" dirty="0">
                <a:solidFill>
                  <a:schemeClr val="bg1"/>
                </a:solidFill>
              </a:rPr>
              <a:t>beacon </a:t>
            </a:r>
            <a:r>
              <a:rPr lang="en-US" sz="3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phase difference </a:t>
            </a:r>
          </a:p>
          <a:p>
            <a:r>
              <a:rPr lang="en-US" sz="3200" dirty="0">
                <a:solidFill>
                  <a:schemeClr val="bg1"/>
                </a:solidFill>
              </a:rPr>
              <a:t>Phase difference is a function of the angle connecting the centers of the LNBs</a:t>
            </a:r>
            <a:endParaRPr lang="en-US" sz="3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sz="2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6" name="Explosion: 14 Points 35">
            <a:extLst>
              <a:ext uri="{FF2B5EF4-FFF2-40B4-BE49-F238E27FC236}">
                <a16:creationId xmlns:a16="http://schemas.microsoft.com/office/drawing/2014/main" id="{646BD5C6-74CE-B5A4-82B0-D21DF656D75D}"/>
              </a:ext>
            </a:extLst>
          </p:cNvPr>
          <p:cNvSpPr/>
          <p:nvPr/>
        </p:nvSpPr>
        <p:spPr>
          <a:xfrm>
            <a:off x="6881446" y="4507523"/>
            <a:ext cx="5428323" cy="2444262"/>
          </a:xfrm>
          <a:prstGeom prst="irregularSeal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/>
              <a:t>Commodity LNBs have internal clocks not synchronized with each other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A8EDE0AE-0348-B234-EB6E-7F9BCC363BD3}"/>
              </a:ext>
            </a:extLst>
          </p:cNvPr>
          <p:cNvGrpSpPr/>
          <p:nvPr/>
        </p:nvGrpSpPr>
        <p:grpSpPr>
          <a:xfrm>
            <a:off x="9437078" y="3449830"/>
            <a:ext cx="2132347" cy="641528"/>
            <a:chOff x="9437078" y="3449830"/>
            <a:chExt cx="2132347" cy="64152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1023004-D756-592D-D9A3-020B18562411}"/>
                </a:ext>
              </a:extLst>
            </p:cNvPr>
            <p:cNvSpPr txBox="1"/>
            <p:nvPr/>
          </p:nvSpPr>
          <p:spPr>
            <a:xfrm>
              <a:off x="10796456" y="3449830"/>
              <a:ext cx="77296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sz="3200" i="1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θ</a:t>
              </a:r>
              <a:r>
                <a:rPr lang="en-US" sz="3200" i="1" dirty="0">
                  <a:solidFill>
                    <a:schemeClr val="accent2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(t)</a:t>
              </a:r>
              <a:endParaRPr lang="en-US" sz="3200" dirty="0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00D6E60-9D03-0B77-7910-C03DADEF91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37078" y="3812005"/>
              <a:ext cx="597876" cy="279353"/>
            </a:xfrm>
            <a:prstGeom prst="line">
              <a:avLst/>
            </a:prstGeom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2B03B862-90BD-E74A-F819-62C3F54A73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70126" y="3724632"/>
              <a:ext cx="761502" cy="167428"/>
            </a:xfrm>
            <a:prstGeom prst="straightConnector1">
              <a:avLst/>
            </a:prstGeom>
            <a:ln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1E9241FF-53FE-5C3D-B697-D61BBF834C1F}"/>
              </a:ext>
            </a:extLst>
          </p:cNvPr>
          <p:cNvCxnSpPr>
            <a:cxnSpLocks/>
          </p:cNvCxnSpPr>
          <p:nvPr/>
        </p:nvCxnSpPr>
        <p:spPr>
          <a:xfrm>
            <a:off x="8399585" y="4103082"/>
            <a:ext cx="2936630" cy="0"/>
          </a:xfrm>
          <a:prstGeom prst="line">
            <a:avLst/>
          </a:prstGeom>
          <a:ln w="28575">
            <a:solidFill>
              <a:schemeClr val="tx1"/>
            </a:solidFill>
            <a:tailEnd type="stealt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761F9E7E-5F20-19F0-0C9F-2D8BAA7B7B40}"/>
              </a:ext>
            </a:extLst>
          </p:cNvPr>
          <p:cNvCxnSpPr>
            <a:cxnSpLocks/>
          </p:cNvCxnSpPr>
          <p:nvPr/>
        </p:nvCxnSpPr>
        <p:spPr>
          <a:xfrm flipV="1">
            <a:off x="8402776" y="2666737"/>
            <a:ext cx="134256" cy="1444634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A42DF1A8-274C-F53D-C531-4382C2E598A0}"/>
              </a:ext>
            </a:extLst>
          </p:cNvPr>
          <p:cNvSpPr txBox="1"/>
          <p:nvPr/>
        </p:nvSpPr>
        <p:spPr>
          <a:xfrm>
            <a:off x="8373357" y="2350477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</p:txBody>
      </p:sp>
      <p:sp>
        <p:nvSpPr>
          <p:cNvPr id="65" name="Arc 64">
            <a:extLst>
              <a:ext uri="{FF2B5EF4-FFF2-40B4-BE49-F238E27FC236}">
                <a16:creationId xmlns:a16="http://schemas.microsoft.com/office/drawing/2014/main" id="{99702402-7A35-5C5C-B2C0-350D8B29242D}"/>
              </a:ext>
            </a:extLst>
          </p:cNvPr>
          <p:cNvSpPr/>
          <p:nvPr/>
        </p:nvSpPr>
        <p:spPr>
          <a:xfrm>
            <a:off x="7983409" y="3724632"/>
            <a:ext cx="914400" cy="702999"/>
          </a:xfrm>
          <a:prstGeom prst="arc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ED0BE9E-D5A1-CF8F-67D0-3D245AF4CF75}"/>
              </a:ext>
            </a:extLst>
          </p:cNvPr>
          <p:cNvGrpSpPr/>
          <p:nvPr/>
        </p:nvGrpSpPr>
        <p:grpSpPr>
          <a:xfrm>
            <a:off x="9251979" y="3942319"/>
            <a:ext cx="370114" cy="449085"/>
            <a:chOff x="3630386" y="3668486"/>
            <a:chExt cx="370114" cy="449085"/>
          </a:xfrm>
          <a:solidFill>
            <a:schemeClr val="tx2">
              <a:lumMod val="75000"/>
              <a:lumOff val="25000"/>
            </a:schemeClr>
          </a:solidFill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DD669EE-46C3-ED17-A594-346B9B171666}"/>
                </a:ext>
              </a:extLst>
            </p:cNvPr>
            <p:cNvSpPr/>
            <p:nvPr/>
          </p:nvSpPr>
          <p:spPr>
            <a:xfrm>
              <a:off x="3630386" y="3755571"/>
              <a:ext cx="370114" cy="8708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A01ED34-E11B-C400-6472-1A3A1D8BC759}"/>
                </a:ext>
              </a:extLst>
            </p:cNvPr>
            <p:cNvSpPr/>
            <p:nvPr/>
          </p:nvSpPr>
          <p:spPr>
            <a:xfrm>
              <a:off x="3735186" y="3842657"/>
              <a:ext cx="160713" cy="274914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F4B1F11-6860-81F9-C7AE-6CDC2EAB0C07}"/>
                </a:ext>
              </a:extLst>
            </p:cNvPr>
            <p:cNvSpPr/>
            <p:nvPr/>
          </p:nvSpPr>
          <p:spPr>
            <a:xfrm>
              <a:off x="3630386" y="3668486"/>
              <a:ext cx="370114" cy="17417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948B7ED-EAFF-7F6F-FB42-4FFC33489629}"/>
                </a:ext>
              </a:extLst>
            </p:cNvPr>
            <p:cNvSpPr/>
            <p:nvPr/>
          </p:nvSpPr>
          <p:spPr>
            <a:xfrm>
              <a:off x="3630386" y="3755571"/>
              <a:ext cx="370114" cy="17417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98327AB-BE0B-0088-07CD-E97B4F0CDBBB}"/>
              </a:ext>
            </a:extLst>
          </p:cNvPr>
          <p:cNvGrpSpPr/>
          <p:nvPr/>
        </p:nvGrpSpPr>
        <p:grpSpPr>
          <a:xfrm>
            <a:off x="9885069" y="3942319"/>
            <a:ext cx="370114" cy="449085"/>
            <a:chOff x="3630386" y="3668486"/>
            <a:chExt cx="370114" cy="449085"/>
          </a:xfrm>
          <a:solidFill>
            <a:schemeClr val="tx2">
              <a:lumMod val="75000"/>
              <a:lumOff val="25000"/>
            </a:schemeClr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8E5BBFA-6018-E1EF-E2D9-262ED3A1F856}"/>
                </a:ext>
              </a:extLst>
            </p:cNvPr>
            <p:cNvSpPr/>
            <p:nvPr/>
          </p:nvSpPr>
          <p:spPr>
            <a:xfrm>
              <a:off x="3630386" y="3755571"/>
              <a:ext cx="370114" cy="87086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6431729-C22A-3B51-6E8E-830F1E5CC2BD}"/>
                </a:ext>
              </a:extLst>
            </p:cNvPr>
            <p:cNvSpPr/>
            <p:nvPr/>
          </p:nvSpPr>
          <p:spPr>
            <a:xfrm>
              <a:off x="3735186" y="3842657"/>
              <a:ext cx="160713" cy="274914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D03DA95-54E5-4B49-96EA-E91582C0EACA}"/>
                </a:ext>
              </a:extLst>
            </p:cNvPr>
            <p:cNvSpPr/>
            <p:nvPr/>
          </p:nvSpPr>
          <p:spPr>
            <a:xfrm>
              <a:off x="3630386" y="3668486"/>
              <a:ext cx="370114" cy="17417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3717938B-E300-C0FE-19DF-E1694464786B}"/>
                </a:ext>
              </a:extLst>
            </p:cNvPr>
            <p:cNvSpPr/>
            <p:nvPr/>
          </p:nvSpPr>
          <p:spPr>
            <a:xfrm>
              <a:off x="3630386" y="3755571"/>
              <a:ext cx="370114" cy="174171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01FE46E-C425-2E1B-AB79-0DFAAB40FC89}"/>
              </a:ext>
            </a:extLst>
          </p:cNvPr>
          <p:cNvGrpSpPr/>
          <p:nvPr/>
        </p:nvGrpSpPr>
        <p:grpSpPr>
          <a:xfrm>
            <a:off x="7924612" y="881108"/>
            <a:ext cx="2169270" cy="3177395"/>
            <a:chOff x="7924612" y="881108"/>
            <a:chExt cx="2169270" cy="3177395"/>
          </a:xfrm>
        </p:grpSpPr>
        <p:pic>
          <p:nvPicPr>
            <p:cNvPr id="83" name="Picture 82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9B5997AE-E132-B1BB-4D73-CC815654B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tretch>
              <a:fillRect/>
            </a:stretch>
          </p:blipFill>
          <p:spPr>
            <a:xfrm rot="17100000">
              <a:off x="7924612" y="881108"/>
              <a:ext cx="1518557" cy="1518557"/>
            </a:xfrm>
            <a:prstGeom prst="rect">
              <a:avLst/>
            </a:prstGeom>
          </p:spPr>
        </p:pic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8A707BE2-EB27-A91C-62E5-3D5C2AF3E6E6}"/>
                </a:ext>
              </a:extLst>
            </p:cNvPr>
            <p:cNvCxnSpPr>
              <a:cxnSpLocks/>
            </p:cNvCxnSpPr>
            <p:nvPr/>
          </p:nvCxnSpPr>
          <p:spPr>
            <a:xfrm>
              <a:off x="9403635" y="2283541"/>
              <a:ext cx="690247" cy="1750023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F3219B44-42D1-44C0-4FAC-994EA595BA86}"/>
                </a:ext>
              </a:extLst>
            </p:cNvPr>
            <p:cNvCxnSpPr>
              <a:cxnSpLocks/>
            </p:cNvCxnSpPr>
            <p:nvPr/>
          </p:nvCxnSpPr>
          <p:spPr>
            <a:xfrm>
              <a:off x="8882094" y="2581334"/>
              <a:ext cx="586467" cy="1477169"/>
            </a:xfrm>
            <a:prstGeom prst="straightConnector1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6B65FBFA-9917-3217-0A71-E9F69DFB7722}"/>
                </a:ext>
              </a:extLst>
            </p:cNvPr>
            <p:cNvSpPr txBox="1"/>
            <p:nvPr/>
          </p:nvSpPr>
          <p:spPr>
            <a:xfrm>
              <a:off x="8314011" y="999224"/>
              <a:ext cx="468398" cy="461665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S</a:t>
              </a:r>
              <a:r>
                <a:rPr lang="en-US" sz="2400" baseline="-25000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1976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lor Cover">
            <a:extLst>
              <a:ext uri="{FF2B5EF4-FFF2-40B4-BE49-F238E27FC236}">
                <a16:creationId xmlns:a16="http://schemas.microsoft.com/office/drawing/2014/main" id="{8B2B1708-8CE4-4A20-94F5-55118AE2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91FB31-BA2D-4C80-8229-F0E34C8A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22877A0-D105-4005-84F8-4BCC429E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B0B1E571-9D76-4678-B0AC-9BE9176A2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satellite signals and a couple of blue objects&#10;&#10;Description automatically generated with medium confidence">
            <a:extLst>
              <a:ext uri="{FF2B5EF4-FFF2-40B4-BE49-F238E27FC236}">
                <a16:creationId xmlns:a16="http://schemas.microsoft.com/office/drawing/2014/main" id="{5AB6357E-D5B3-49F5-50E5-27ABF71BC5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363" y="1254276"/>
            <a:ext cx="4730214" cy="283812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913C729-9B5A-67D7-6FA5-0FA7DEA08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841665"/>
            <a:ext cx="4608768" cy="13915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93BB4-05A6-C65E-E0CB-90F4F28B5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575" y="2565658"/>
            <a:ext cx="4608767" cy="237407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Receive from multiple satellites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simultensously</a:t>
            </a:r>
            <a:endParaRPr lang="en-US" sz="32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r>
              <a:rPr lang="en-US" sz="32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The clock difference is cancelled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59734C-9D70-2556-593F-7E90E1E8B617}"/>
              </a:ext>
            </a:extLst>
          </p:cNvPr>
          <p:cNvSpPr txBox="1"/>
          <p:nvPr/>
        </p:nvSpPr>
        <p:spPr>
          <a:xfrm>
            <a:off x="7485184" y="4706815"/>
            <a:ext cx="3794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(t) = </a:t>
            </a:r>
            <a:r>
              <a:rPr lang="el-GR" sz="3200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en-US" sz="3200" i="1" baseline="-25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200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(t) </a:t>
            </a:r>
            <a:r>
              <a:rPr lang="en-US" sz="3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l-GR" sz="32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θ</a:t>
            </a:r>
            <a:r>
              <a:rPr lang="en-US" sz="3200" i="1" baseline="-25000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200" i="1" dirty="0">
                <a:solidFill>
                  <a:schemeClr val="tx2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(t)</a:t>
            </a:r>
          </a:p>
        </p:txBody>
      </p:sp>
    </p:spTree>
    <p:extLst>
      <p:ext uri="{BB962C8B-B14F-4D97-AF65-F5344CB8AC3E}">
        <p14:creationId xmlns:p14="http://schemas.microsoft.com/office/powerpoint/2010/main" val="2190906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21196</TotalTime>
  <Words>593</Words>
  <Application>Microsoft Office PowerPoint</Application>
  <PresentationFormat>Widescreen</PresentationFormat>
  <Paragraphs>81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LinLibertineT</vt:lpstr>
      <vt:lpstr>Menlo</vt:lpstr>
      <vt:lpstr>TeXGyreCursor-Regular</vt:lpstr>
      <vt:lpstr>Aptos</vt:lpstr>
      <vt:lpstr>Aptos Display</vt:lpstr>
      <vt:lpstr>Arial</vt:lpstr>
      <vt:lpstr>Calibri</vt:lpstr>
      <vt:lpstr>Courier New</vt:lpstr>
      <vt:lpstr>Times New Roman</vt:lpstr>
      <vt:lpstr>Office Theme</vt:lpstr>
      <vt:lpstr>StarAngle: User Orientation Sensing with Beacon Phase Measurements of Multiple Starlink Satellites</vt:lpstr>
      <vt:lpstr>Starlink Satellites</vt:lpstr>
      <vt:lpstr>Starlink Satellite Beacons</vt:lpstr>
      <vt:lpstr>Advantages of Using Starlink Beacons</vt:lpstr>
      <vt:lpstr>Used in User Localization</vt:lpstr>
      <vt:lpstr>User Orientation </vt:lpstr>
      <vt:lpstr>StarAngle</vt:lpstr>
      <vt:lpstr>StarAngle</vt:lpstr>
      <vt:lpstr>Our solution</vt:lpstr>
      <vt:lpstr>Challenges</vt:lpstr>
      <vt:lpstr>StarAngle</vt:lpstr>
      <vt:lpstr>Satellite Detection</vt:lpstr>
      <vt:lpstr>Starlink Satellite Information</vt:lpstr>
      <vt:lpstr>Finding Satellite Motion Parameters</vt:lpstr>
      <vt:lpstr>Dealing with Very Weak Signal with Unknown High Doppler Rate </vt:lpstr>
      <vt:lpstr>Typical Results</vt:lpstr>
      <vt:lpstr>Phase Measurements</vt:lpstr>
      <vt:lpstr>An example</vt:lpstr>
      <vt:lpstr>Typical Results</vt:lpstr>
      <vt:lpstr>Orientation Estimation</vt:lpstr>
      <vt:lpstr>Phase Calculations</vt:lpstr>
      <vt:lpstr>Cost Function</vt:lpstr>
      <vt:lpstr>Evaluation</vt:lpstr>
      <vt:lpstr>Estimation Accuracy</vt:lpstr>
      <vt:lpstr>Phase Measurement</vt:lpstr>
      <vt:lpstr>Experiment Information</vt:lpstr>
      <vt:lpstr>Experiment Analysis</vt:lpstr>
      <vt:lpstr>Self Average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Zhenghao Zhang</dc:creator>
  <cp:lastModifiedBy>Zhenghao Zhang</cp:lastModifiedBy>
  <cp:revision>57</cp:revision>
  <dcterms:created xsi:type="dcterms:W3CDTF">2024-06-19T14:12:13Z</dcterms:created>
  <dcterms:modified xsi:type="dcterms:W3CDTF">2024-11-03T17:39:30Z</dcterms:modified>
</cp:coreProperties>
</file>

<file path=docProps/thumbnail.jpeg>
</file>